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5AD3628-0C43-4DE2-A1D5-FD87B8116BB2}" type="datetimeFigureOut">
              <a:rPr lang="en-US" smtClean="0"/>
              <a:pPr/>
              <a:t>24-11-2021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84E4E2F-48AD-4AF7-A0E9-D53783C24A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AD3628-0C43-4DE2-A1D5-FD87B8116BB2}"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4E4E2F-48AD-4AF7-A0E9-D53783C24A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AD3628-0C43-4DE2-A1D5-FD87B8116BB2}"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4E4E2F-48AD-4AF7-A0E9-D53783C24A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AD3628-0C43-4DE2-A1D5-FD87B8116BB2}"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4E4E2F-48AD-4AF7-A0E9-D53783C24A3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AD3628-0C43-4DE2-A1D5-FD87B8116BB2}" type="datetimeFigureOut">
              <a:rPr lang="en-US" smtClean="0"/>
              <a:pPr/>
              <a:t>24-11-2021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84E4E2F-48AD-4AF7-A0E9-D53783C24A3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AD3628-0C43-4DE2-A1D5-FD87B8116BB2}" type="datetimeFigureOut">
              <a:rPr lang="en-US" smtClean="0"/>
              <a:pPr/>
              <a:t>24-11-2021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4E4E2F-48AD-4AF7-A0E9-D53783C24A3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AD3628-0C43-4DE2-A1D5-FD87B8116BB2}" type="datetimeFigureOut">
              <a:rPr lang="en-US" smtClean="0"/>
              <a:pPr/>
              <a:t>24-11-2021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84E4E2F-48AD-4AF7-A0E9-D53783C24A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5AD3628-0C43-4DE2-A1D5-FD87B8116BB2}" type="datetimeFigureOut">
              <a:rPr lang="en-US" smtClean="0"/>
              <a:pPr/>
              <a:t>24-11-2021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84E4E2F-48AD-4AF7-A0E9-D53783C24A3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5AD3628-0C43-4DE2-A1D5-FD87B8116BB2}" type="datetimeFigureOut">
              <a:rPr lang="en-US" smtClean="0"/>
              <a:pPr/>
              <a:t>24-11-2021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84E4E2F-48AD-4AF7-A0E9-D53783C24A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5AD3628-0C43-4DE2-A1D5-FD87B8116BB2}" type="datetimeFigureOut">
              <a:rPr lang="en-US" smtClean="0"/>
              <a:pPr/>
              <a:t>24-11-2021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84E4E2F-48AD-4AF7-A0E9-D53783C24A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5AD3628-0C43-4DE2-A1D5-FD87B8116BB2}" type="datetimeFigureOut">
              <a:rPr lang="en-US" smtClean="0"/>
              <a:pPr/>
              <a:t>24-11-2021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84E4E2F-48AD-4AF7-A0E9-D53783C24A3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5AD3628-0C43-4DE2-A1D5-FD87B8116BB2}" type="datetimeFigureOut">
              <a:rPr lang="en-US" smtClean="0"/>
              <a:pPr/>
              <a:t>24-11-2021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84E4E2F-48AD-4AF7-A0E9-D53783C24A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N" sz="3200" b="1" dirty="0" err="1">
                <a:solidFill>
                  <a:srgbClr val="FF0000"/>
                </a:solidFill>
                <a:effectLst>
                  <a:outerShdw blurRad="38100" dist="38100" dir="2700000" algn="tl">
                    <a:srgbClr val="000000">
                      <a:alpha val="43137"/>
                    </a:srgbClr>
                  </a:outerShdw>
                </a:effectLst>
                <a:latin typeface="Arial" pitchFamily="34" charset="0"/>
                <a:cs typeface="Arial" pitchFamily="34" charset="0"/>
              </a:rPr>
              <a:t>Crohn</a:t>
            </a:r>
            <a:r>
              <a:rPr lang="en-IN" sz="3200" b="1" dirty="0">
                <a:solidFill>
                  <a:srgbClr val="FF0000"/>
                </a:solidFill>
                <a:effectLst>
                  <a:outerShdw blurRad="38100" dist="38100" dir="2700000" algn="tl">
                    <a:srgbClr val="000000">
                      <a:alpha val="43137"/>
                    </a:srgbClr>
                  </a:outerShdw>
                </a:effectLst>
                <a:latin typeface="Arial" pitchFamily="34" charset="0"/>
                <a:cs typeface="Arial" pitchFamily="34" charset="0"/>
              </a:rPr>
              <a:t> Disease</a:t>
            </a:r>
            <a:r>
              <a:rPr lang="en-US" dirty="0"/>
              <a:t/>
            </a:r>
            <a:br>
              <a:rPr lang="en-US" dirty="0"/>
            </a:br>
            <a:endParaRPr lang="en-US" dirty="0"/>
          </a:p>
        </p:txBody>
      </p:sp>
      <p:sp>
        <p:nvSpPr>
          <p:cNvPr id="3" name="Subtitle 2"/>
          <p:cNvSpPr>
            <a:spLocks noGrp="1"/>
          </p:cNvSpPr>
          <p:nvPr>
            <p:ph type="subTitle" idx="1"/>
          </p:nvPr>
        </p:nvSpPr>
        <p:spPr>
          <a:xfrm>
            <a:off x="5181600" y="3886200"/>
            <a:ext cx="2590800" cy="533400"/>
          </a:xfrm>
        </p:spPr>
        <p:txBody>
          <a:bodyPr>
            <a:normAutofit fontScale="62500" lnSpcReduction="20000"/>
          </a:bodyPr>
          <a:lstStyle/>
          <a:p>
            <a:r>
              <a:rPr lang="en-IN" b="1" dirty="0" smtClean="0">
                <a:solidFill>
                  <a:srgbClr val="00B0F0"/>
                </a:solidFill>
              </a:rPr>
              <a:t>Dr. P. R. </a:t>
            </a:r>
            <a:r>
              <a:rPr lang="en-IN" b="1" dirty="0" err="1" smtClean="0">
                <a:solidFill>
                  <a:srgbClr val="00B0F0"/>
                </a:solidFill>
              </a:rPr>
              <a:t>Sisir</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990600"/>
          <a:ext cx="8763000" cy="4401820"/>
        </p:xfrm>
        <a:graphic>
          <a:graphicData uri="http://schemas.openxmlformats.org/drawingml/2006/table">
            <a:tbl>
              <a:tblPr firstRow="1" bandRow="1">
                <a:tableStyleId>{5C22544A-7EE6-4342-B048-85BDC9FD1C3A}</a:tableStyleId>
              </a:tblPr>
              <a:tblGrid>
                <a:gridCol w="4381500"/>
                <a:gridCol w="4381500"/>
              </a:tblGrid>
              <a:tr h="370840">
                <a:tc>
                  <a:txBody>
                    <a:bodyPr/>
                    <a:lstStyle/>
                    <a:p>
                      <a:pPr algn="ctr"/>
                      <a:r>
                        <a:rPr lang="en-US" dirty="0"/>
                        <a:t>PRIMARY PRESENTING SYMPTOM</a:t>
                      </a:r>
                    </a:p>
                  </a:txBody>
                  <a:tcPr marL="19050" marR="19050" marT="19050" marB="19050" anchor="ctr"/>
                </a:tc>
                <a:tc>
                  <a:txBody>
                    <a:bodyPr/>
                    <a:lstStyle/>
                    <a:p>
                      <a:pPr algn="ctr"/>
                      <a:r>
                        <a:rPr lang="en-US" dirty="0"/>
                        <a:t>DIAGNOSTIC CONSIDERATIONS</a:t>
                      </a:r>
                    </a:p>
                  </a:txBody>
                  <a:tcPr marL="19050" marR="19050" marT="19050" marB="19050" anchor="ctr"/>
                </a:tc>
              </a:tr>
              <a:tr h="370840">
                <a:tc>
                  <a:txBody>
                    <a:bodyPr/>
                    <a:lstStyle/>
                    <a:p>
                      <a:pPr algn="l"/>
                      <a:r>
                        <a:rPr lang="en-US" dirty="0"/>
                        <a:t>Right lower quadrant abdominal pain, with or without mass</a:t>
                      </a:r>
                    </a:p>
                  </a:txBody>
                  <a:tcPr marL="19050" marR="19050" marT="19050" marB="19050" anchor="ctr"/>
                </a:tc>
                <a:tc>
                  <a:txBody>
                    <a:bodyPr/>
                    <a:lstStyle/>
                    <a:p>
                      <a:pPr algn="l"/>
                      <a:r>
                        <a:rPr lang="en-US" dirty="0"/>
                        <a:t>Appendicitis, infection (e.g., </a:t>
                      </a:r>
                      <a:r>
                        <a:rPr lang="en-US" i="1" dirty="0"/>
                        <a:t>Campylobacter, </a:t>
                      </a:r>
                      <a:r>
                        <a:rPr lang="en-US" i="1" dirty="0" err="1"/>
                        <a:t>Yersinia</a:t>
                      </a:r>
                      <a:r>
                        <a:rPr lang="en-US" dirty="0"/>
                        <a:t> spp.), lymphoma, </a:t>
                      </a:r>
                      <a:r>
                        <a:rPr lang="en-US" dirty="0" err="1"/>
                        <a:t>intussusception</a:t>
                      </a:r>
                      <a:r>
                        <a:rPr lang="en-US" dirty="0"/>
                        <a:t>, mesenteric adenitis, </a:t>
                      </a:r>
                      <a:r>
                        <a:rPr lang="en-US" dirty="0" err="1"/>
                        <a:t>Meckel</a:t>
                      </a:r>
                      <a:r>
                        <a:rPr lang="en-US" dirty="0"/>
                        <a:t> </a:t>
                      </a:r>
                      <a:r>
                        <a:rPr lang="en-US" dirty="0" err="1"/>
                        <a:t>diverticulum</a:t>
                      </a:r>
                      <a:r>
                        <a:rPr lang="en-US" dirty="0"/>
                        <a:t>, ovarian cyst</a:t>
                      </a:r>
                    </a:p>
                  </a:txBody>
                  <a:tcPr marL="19050" marR="19050" marT="19050" marB="19050" anchor="ctr"/>
                </a:tc>
              </a:tr>
              <a:tr h="370840">
                <a:tc>
                  <a:txBody>
                    <a:bodyPr/>
                    <a:lstStyle/>
                    <a:p>
                      <a:pPr algn="l"/>
                      <a:r>
                        <a:rPr lang="en-US" dirty="0"/>
                        <a:t>Chronic </a:t>
                      </a:r>
                      <a:r>
                        <a:rPr lang="en-US" dirty="0" err="1"/>
                        <a:t>periumbilical</a:t>
                      </a:r>
                      <a:r>
                        <a:rPr lang="en-US" dirty="0"/>
                        <a:t> or </a:t>
                      </a:r>
                      <a:r>
                        <a:rPr lang="en-US" dirty="0" err="1"/>
                        <a:t>epigastric</a:t>
                      </a:r>
                      <a:r>
                        <a:rPr lang="en-US" dirty="0"/>
                        <a:t> abdominal pain</a:t>
                      </a:r>
                    </a:p>
                  </a:txBody>
                  <a:tcPr marL="19050" marR="19050" marT="19050" marB="19050" anchor="ctr"/>
                </a:tc>
                <a:tc>
                  <a:txBody>
                    <a:bodyPr/>
                    <a:lstStyle/>
                    <a:p>
                      <a:pPr algn="l"/>
                      <a:r>
                        <a:rPr lang="en-US" dirty="0"/>
                        <a:t>Irritable bowel syndrome, constipation, lactose intolerance, peptic disease</a:t>
                      </a:r>
                    </a:p>
                  </a:txBody>
                  <a:tcPr marL="19050" marR="19050" marT="19050" marB="19050" anchor="ctr"/>
                </a:tc>
              </a:tr>
              <a:tr h="370840">
                <a:tc>
                  <a:txBody>
                    <a:bodyPr/>
                    <a:lstStyle/>
                    <a:p>
                      <a:pPr algn="l"/>
                      <a:r>
                        <a:rPr lang="en-US" dirty="0"/>
                        <a:t>Rectal bleeding, no diarrhea</a:t>
                      </a:r>
                    </a:p>
                  </a:txBody>
                  <a:tcPr marL="19050" marR="19050" marT="19050" marB="19050" anchor="ctr"/>
                </a:tc>
                <a:tc>
                  <a:txBody>
                    <a:bodyPr/>
                    <a:lstStyle/>
                    <a:p>
                      <a:pPr algn="l"/>
                      <a:r>
                        <a:rPr lang="en-US" dirty="0"/>
                        <a:t>Fissure, polyp, </a:t>
                      </a:r>
                      <a:r>
                        <a:rPr lang="en-US" dirty="0" err="1"/>
                        <a:t>Meckel</a:t>
                      </a:r>
                      <a:r>
                        <a:rPr lang="en-US" dirty="0"/>
                        <a:t> </a:t>
                      </a:r>
                      <a:r>
                        <a:rPr lang="en-US" dirty="0" err="1"/>
                        <a:t>diverticulum</a:t>
                      </a:r>
                      <a:r>
                        <a:rPr lang="en-US" dirty="0"/>
                        <a:t>, rectal ulcer syndrome</a:t>
                      </a:r>
                    </a:p>
                  </a:txBody>
                  <a:tcPr marL="19050" marR="19050" marT="19050" marB="19050" anchor="ctr"/>
                </a:tc>
              </a:tr>
              <a:tr h="370840">
                <a:tc>
                  <a:txBody>
                    <a:bodyPr/>
                    <a:lstStyle/>
                    <a:p>
                      <a:pPr algn="l"/>
                      <a:r>
                        <a:rPr lang="en-US" dirty="0"/>
                        <a:t>Bloody diarrhea</a:t>
                      </a:r>
                    </a:p>
                  </a:txBody>
                  <a:tcPr marL="19050" marR="19050" marT="19050" marB="19050" anchor="ctr"/>
                </a:tc>
                <a:tc>
                  <a:txBody>
                    <a:bodyPr/>
                    <a:lstStyle/>
                    <a:p>
                      <a:pPr algn="l"/>
                      <a:r>
                        <a:rPr lang="en-US" dirty="0"/>
                        <a:t>Infection, hemolytic-uremic syndrome, </a:t>
                      </a:r>
                      <a:r>
                        <a:rPr lang="en-US" dirty="0" err="1"/>
                        <a:t>Henoch-Schönlein</a:t>
                      </a:r>
                      <a:r>
                        <a:rPr lang="en-US" dirty="0"/>
                        <a:t> </a:t>
                      </a:r>
                      <a:r>
                        <a:rPr lang="en-US" dirty="0" err="1"/>
                        <a:t>purpura</a:t>
                      </a:r>
                      <a:r>
                        <a:rPr lang="en-US" dirty="0"/>
                        <a:t>, ischemic bowel, radiation colitis</a:t>
                      </a:r>
                    </a:p>
                  </a:txBody>
                  <a:tcPr marL="19050" marR="19050" marT="19050" marB="19050" anchor="ctr"/>
                </a:tc>
              </a:tr>
              <a:tr h="370840">
                <a:tc>
                  <a:txBody>
                    <a:bodyPr/>
                    <a:lstStyle/>
                    <a:p>
                      <a:pPr algn="l"/>
                      <a:r>
                        <a:rPr lang="en-US" dirty="0"/>
                        <a:t>Watery diarrhea</a:t>
                      </a:r>
                    </a:p>
                  </a:txBody>
                  <a:tcPr marL="19050" marR="19050" marT="19050" marB="19050" anchor="ctr"/>
                </a:tc>
                <a:tc>
                  <a:txBody>
                    <a:bodyPr/>
                    <a:lstStyle/>
                    <a:p>
                      <a:pPr algn="l"/>
                      <a:r>
                        <a:rPr lang="en-US" dirty="0"/>
                        <a:t>Irritable bowel syndrome, lactose intolerance, </a:t>
                      </a:r>
                      <a:r>
                        <a:rPr lang="en-US" dirty="0" err="1"/>
                        <a:t>giardiasis</a:t>
                      </a:r>
                      <a:r>
                        <a:rPr lang="en-US" dirty="0"/>
                        <a:t>, </a:t>
                      </a:r>
                      <a:r>
                        <a:rPr lang="en-US" i="1" dirty="0"/>
                        <a:t>Cryptosporidium</a:t>
                      </a:r>
                      <a:r>
                        <a:rPr lang="en-US" dirty="0"/>
                        <a:t> infection, </a:t>
                      </a:r>
                      <a:r>
                        <a:rPr lang="en-US" dirty="0" err="1"/>
                        <a:t>sorbitol</a:t>
                      </a:r>
                      <a:r>
                        <a:rPr lang="en-US" dirty="0"/>
                        <a:t>, laxatives</a:t>
                      </a:r>
                    </a:p>
                  </a:txBody>
                  <a:tcPr marL="19050" marR="19050" marT="19050" marB="19050" anchor="ctr"/>
                </a:tc>
              </a:tr>
            </a:tbl>
          </a:graphicData>
        </a:graphic>
      </p:graphicFrame>
      <p:sp>
        <p:nvSpPr>
          <p:cNvPr id="5" name="Title 1"/>
          <p:cNvSpPr>
            <a:spLocks noGrp="1"/>
          </p:cNvSpPr>
          <p:nvPr>
            <p:ph type="title"/>
          </p:nvPr>
        </p:nvSpPr>
        <p:spPr>
          <a:xfrm>
            <a:off x="457200" y="76200"/>
            <a:ext cx="914400" cy="457200"/>
          </a:xfrm>
        </p:spPr>
        <p:txBody>
          <a:bodyPr>
            <a:noAutofit/>
          </a:bodyPr>
          <a:lstStyle/>
          <a:p>
            <a:pPr algn="l"/>
            <a:r>
              <a:rPr lang="en-US" sz="2800" b="1" dirty="0" smtClean="0">
                <a:latin typeface="Arial Narrow" pitchFamily="34" charset="0"/>
              </a:rPr>
              <a:t>D. D.</a:t>
            </a:r>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1597660"/>
          <a:ext cx="8610600" cy="2440940"/>
        </p:xfrm>
        <a:graphic>
          <a:graphicData uri="http://schemas.openxmlformats.org/drawingml/2006/table">
            <a:tbl>
              <a:tblPr firstRow="1" bandRow="1">
                <a:tableStyleId>{5C22544A-7EE6-4342-B048-85BDC9FD1C3A}</a:tableStyleId>
              </a:tblPr>
              <a:tblGrid>
                <a:gridCol w="4305300"/>
                <a:gridCol w="4305300"/>
              </a:tblGrid>
              <a:tr h="370840">
                <a:tc>
                  <a:txBody>
                    <a:bodyPr/>
                    <a:lstStyle/>
                    <a:p>
                      <a:pPr algn="ctr"/>
                      <a:r>
                        <a:rPr lang="en-US" dirty="0"/>
                        <a:t>PRIMARY PRESENTING SYMPTOM</a:t>
                      </a:r>
                    </a:p>
                  </a:txBody>
                  <a:tcPr marL="19050" marR="19050" marT="19050" marB="19050" anchor="ctr"/>
                </a:tc>
                <a:tc>
                  <a:txBody>
                    <a:bodyPr/>
                    <a:lstStyle/>
                    <a:p>
                      <a:pPr algn="ctr"/>
                      <a:r>
                        <a:rPr lang="en-US" dirty="0"/>
                        <a:t>DIAGNOSTIC CONSIDERATIONS</a:t>
                      </a:r>
                    </a:p>
                  </a:txBody>
                  <a:tcPr marL="19050" marR="19050" marT="19050" marB="19050" anchor="ctr"/>
                </a:tc>
              </a:tr>
              <a:tr h="370840">
                <a:tc>
                  <a:txBody>
                    <a:bodyPr/>
                    <a:lstStyle/>
                    <a:p>
                      <a:pPr algn="l"/>
                      <a:r>
                        <a:rPr lang="en-US" dirty="0" err="1"/>
                        <a:t>Perirectal</a:t>
                      </a:r>
                      <a:r>
                        <a:rPr lang="en-US" dirty="0"/>
                        <a:t> disease</a:t>
                      </a:r>
                    </a:p>
                  </a:txBody>
                  <a:tcPr marL="19050" marR="19050" marT="19050" marB="19050" anchor="ctr"/>
                </a:tc>
                <a:tc>
                  <a:txBody>
                    <a:bodyPr/>
                    <a:lstStyle/>
                    <a:p>
                      <a:pPr algn="l"/>
                      <a:r>
                        <a:rPr lang="en-US" dirty="0"/>
                        <a:t>Fissure, hemorrhoid (rare), streptococcal infection, </a:t>
                      </a:r>
                      <a:r>
                        <a:rPr lang="en-US" dirty="0" err="1"/>
                        <a:t>condyloma</a:t>
                      </a:r>
                      <a:r>
                        <a:rPr lang="en-US" dirty="0"/>
                        <a:t> (rare)</a:t>
                      </a:r>
                    </a:p>
                  </a:txBody>
                  <a:tcPr marL="19050" marR="19050" marT="19050" marB="19050" anchor="ctr"/>
                </a:tc>
              </a:tr>
              <a:tr h="370840">
                <a:tc>
                  <a:txBody>
                    <a:bodyPr/>
                    <a:lstStyle/>
                    <a:p>
                      <a:pPr algn="l"/>
                      <a:r>
                        <a:rPr lang="en-US" dirty="0"/>
                        <a:t>Growth delay</a:t>
                      </a:r>
                    </a:p>
                  </a:txBody>
                  <a:tcPr marL="19050" marR="19050" marT="19050" marB="19050" anchor="ctr"/>
                </a:tc>
                <a:tc>
                  <a:txBody>
                    <a:bodyPr/>
                    <a:lstStyle/>
                    <a:p>
                      <a:pPr algn="l"/>
                      <a:r>
                        <a:rPr lang="en-US"/>
                        <a:t>Endocrinopathy</a:t>
                      </a:r>
                    </a:p>
                  </a:txBody>
                  <a:tcPr marL="19050" marR="19050" marT="19050" marB="19050" anchor="ctr"/>
                </a:tc>
              </a:tr>
              <a:tr h="370840">
                <a:tc>
                  <a:txBody>
                    <a:bodyPr/>
                    <a:lstStyle/>
                    <a:p>
                      <a:pPr algn="l"/>
                      <a:r>
                        <a:rPr lang="en-US"/>
                        <a:t>Anorexia, weight loss</a:t>
                      </a:r>
                    </a:p>
                  </a:txBody>
                  <a:tcPr marL="19050" marR="19050" marT="19050" marB="19050" anchor="ctr"/>
                </a:tc>
                <a:tc>
                  <a:txBody>
                    <a:bodyPr/>
                    <a:lstStyle/>
                    <a:p>
                      <a:pPr algn="l"/>
                      <a:r>
                        <a:rPr lang="en-US"/>
                        <a:t>Anorexia nervosa</a:t>
                      </a:r>
                    </a:p>
                  </a:txBody>
                  <a:tcPr marL="19050" marR="19050" marT="19050" marB="19050" anchor="ctr"/>
                </a:tc>
              </a:tr>
              <a:tr h="370840">
                <a:tc>
                  <a:txBody>
                    <a:bodyPr/>
                    <a:lstStyle/>
                    <a:p>
                      <a:pPr algn="l"/>
                      <a:r>
                        <a:rPr lang="en-US"/>
                        <a:t>Arthritis</a:t>
                      </a:r>
                    </a:p>
                  </a:txBody>
                  <a:tcPr marL="19050" marR="19050" marT="19050" marB="19050" anchor="ctr"/>
                </a:tc>
                <a:tc>
                  <a:txBody>
                    <a:bodyPr/>
                    <a:lstStyle/>
                    <a:p>
                      <a:pPr algn="l"/>
                      <a:r>
                        <a:rPr lang="en-US"/>
                        <a:t>Collagen vascular disease, infection</a:t>
                      </a:r>
                    </a:p>
                  </a:txBody>
                  <a:tcPr marL="19050" marR="19050" marT="19050" marB="19050" anchor="ctr"/>
                </a:tc>
              </a:tr>
              <a:tr h="370840">
                <a:tc>
                  <a:txBody>
                    <a:bodyPr/>
                    <a:lstStyle/>
                    <a:p>
                      <a:pPr algn="l"/>
                      <a:r>
                        <a:rPr lang="en-US"/>
                        <a:t>Liver abnormalities</a:t>
                      </a:r>
                    </a:p>
                  </a:txBody>
                  <a:tcPr marL="19050" marR="19050" marT="19050" marB="19050" anchor="ctr"/>
                </a:tc>
                <a:tc>
                  <a:txBody>
                    <a:bodyPr/>
                    <a:lstStyle/>
                    <a:p>
                      <a:pPr algn="l"/>
                      <a:r>
                        <a:rPr lang="en-US" dirty="0"/>
                        <a:t>Chronic hepatitis</a:t>
                      </a:r>
                    </a:p>
                  </a:txBody>
                  <a:tcPr marL="19050" marR="19050" marT="19050" marB="19050" anchor="ctr"/>
                </a:tc>
              </a:tr>
            </a:tbl>
          </a:graphicData>
        </a:graphic>
      </p:graphicFrame>
      <p:sp>
        <p:nvSpPr>
          <p:cNvPr id="5" name="Title 1"/>
          <p:cNvSpPr>
            <a:spLocks noGrp="1"/>
          </p:cNvSpPr>
          <p:nvPr>
            <p:ph type="title"/>
          </p:nvPr>
        </p:nvSpPr>
        <p:spPr>
          <a:xfrm>
            <a:off x="457200" y="381000"/>
            <a:ext cx="914400" cy="457200"/>
          </a:xfrm>
        </p:spPr>
        <p:txBody>
          <a:bodyPr>
            <a:noAutofit/>
          </a:bodyPr>
          <a:lstStyle/>
          <a:p>
            <a:pPr algn="l"/>
            <a:r>
              <a:rPr lang="en-US" sz="2800" b="1" dirty="0" smtClean="0">
                <a:latin typeface="Arial Narrow" pitchFamily="34" charset="0"/>
              </a:rPr>
              <a:t>D. D.</a:t>
            </a:r>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419600"/>
          </a:xfrm>
        </p:spPr>
        <p:txBody>
          <a:bodyPr>
            <a:normAutofit/>
          </a:bodyPr>
          <a:lstStyle/>
          <a:p>
            <a:r>
              <a:rPr lang="en-US" sz="2400" dirty="0" smtClean="0">
                <a:latin typeface="Arial Narrow" pitchFamily="34" charset="0"/>
              </a:rPr>
              <a:t>The diagnosis of </a:t>
            </a:r>
            <a:r>
              <a:rPr lang="en-US" sz="2400" dirty="0" err="1" smtClean="0">
                <a:latin typeface="Arial Narrow" pitchFamily="34" charset="0"/>
              </a:rPr>
              <a:t>Crohn</a:t>
            </a:r>
            <a:r>
              <a:rPr lang="en-US" sz="2400" dirty="0" smtClean="0">
                <a:latin typeface="Arial Narrow" pitchFamily="34" charset="0"/>
              </a:rPr>
              <a:t> disease depends on finding typical clinical features of the disorder (history, physical examination, laboratory studies, and endoscopic or radiologic findings), ruling out specific entities that mimic </a:t>
            </a:r>
            <a:r>
              <a:rPr lang="en-US" sz="2400" dirty="0" err="1" smtClean="0">
                <a:latin typeface="Arial Narrow" pitchFamily="34" charset="0"/>
              </a:rPr>
              <a:t>Crohn</a:t>
            </a:r>
            <a:r>
              <a:rPr lang="en-US" sz="2400" dirty="0" smtClean="0">
                <a:latin typeface="Arial Narrow" pitchFamily="34" charset="0"/>
              </a:rPr>
              <a:t> disease, and demonstrating </a:t>
            </a:r>
            <a:r>
              <a:rPr lang="en-US" sz="2400" dirty="0" err="1" smtClean="0">
                <a:latin typeface="Arial Narrow" pitchFamily="34" charset="0"/>
              </a:rPr>
              <a:t>chronicity</a:t>
            </a:r>
            <a:r>
              <a:rPr lang="en-US" sz="2400" dirty="0" smtClean="0">
                <a:latin typeface="Arial Narrow" pitchFamily="34" charset="0"/>
              </a:rPr>
              <a:t>. </a:t>
            </a:r>
          </a:p>
          <a:p>
            <a:r>
              <a:rPr lang="en-US" sz="2400" dirty="0" smtClean="0">
                <a:latin typeface="Arial Narrow" pitchFamily="34" charset="0"/>
              </a:rPr>
              <a:t>The history can include any combination of abdominal pain (especially right lower quadrant), diarrhea, vomiting, anorexia, weight loss, growth retardation, and </a:t>
            </a:r>
            <a:r>
              <a:rPr lang="en-US" sz="2400" dirty="0" err="1" smtClean="0">
                <a:latin typeface="Arial Narrow" pitchFamily="34" charset="0"/>
              </a:rPr>
              <a:t>extraintestinal</a:t>
            </a:r>
            <a:r>
              <a:rPr lang="en-US" sz="2400" dirty="0" smtClean="0">
                <a:latin typeface="Arial Narrow" pitchFamily="34" charset="0"/>
              </a:rPr>
              <a:t> manifestations. </a:t>
            </a:r>
          </a:p>
          <a:p>
            <a:r>
              <a:rPr lang="en-US" sz="2400" dirty="0" smtClean="0">
                <a:latin typeface="Arial Narrow" pitchFamily="34" charset="0"/>
              </a:rPr>
              <a:t>Only 25% initially have the triad of diarrhea, weight loss, and abdominal pain. </a:t>
            </a:r>
          </a:p>
          <a:p>
            <a:r>
              <a:rPr lang="en-US" sz="2400" dirty="0" smtClean="0">
                <a:latin typeface="Arial Narrow" pitchFamily="34" charset="0"/>
              </a:rPr>
              <a:t>Most do not have diarrhea, and only 25% have GI bleeding.</a:t>
            </a:r>
            <a:endParaRPr lang="en-US" sz="2400" dirty="0">
              <a:latin typeface="Arial Narrow" pitchFamily="34" charset="0"/>
            </a:endParaRPr>
          </a:p>
        </p:txBody>
      </p:sp>
      <p:sp>
        <p:nvSpPr>
          <p:cNvPr id="4" name="Title 1"/>
          <p:cNvSpPr>
            <a:spLocks noGrp="1"/>
          </p:cNvSpPr>
          <p:nvPr>
            <p:ph type="title"/>
          </p:nvPr>
        </p:nvSpPr>
        <p:spPr>
          <a:xfrm>
            <a:off x="457200" y="381000"/>
            <a:ext cx="1752600" cy="457200"/>
          </a:xfrm>
        </p:spPr>
        <p:txBody>
          <a:bodyPr>
            <a:noAutofit/>
          </a:bodyPr>
          <a:lstStyle/>
          <a:p>
            <a:pPr algn="l"/>
            <a:r>
              <a:rPr lang="en-US" sz="2800" b="1" dirty="0" smtClean="0">
                <a:latin typeface="Arial Narrow" pitchFamily="34" charset="0"/>
              </a:rPr>
              <a:t>Diagnosis</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648200"/>
          </a:xfrm>
        </p:spPr>
        <p:txBody>
          <a:bodyPr>
            <a:normAutofit/>
          </a:bodyPr>
          <a:lstStyle/>
          <a:p>
            <a:r>
              <a:rPr lang="en-US" sz="2400" dirty="0" smtClean="0">
                <a:latin typeface="Arial Narrow" pitchFamily="34" charset="0"/>
              </a:rPr>
              <a:t>Children with </a:t>
            </a:r>
            <a:r>
              <a:rPr lang="en-US" sz="2400" dirty="0" err="1" smtClean="0">
                <a:latin typeface="Arial Narrow" pitchFamily="34" charset="0"/>
              </a:rPr>
              <a:t>Crohn</a:t>
            </a:r>
            <a:r>
              <a:rPr lang="en-US" sz="2400" dirty="0" smtClean="0">
                <a:latin typeface="Arial Narrow" pitchFamily="34" charset="0"/>
              </a:rPr>
              <a:t> disease often appear chronically ill. </a:t>
            </a:r>
          </a:p>
          <a:p>
            <a:r>
              <a:rPr lang="en-US" sz="2400" dirty="0" smtClean="0">
                <a:latin typeface="Arial Narrow" pitchFamily="34" charset="0"/>
              </a:rPr>
              <a:t>They commonly have weight loss and growth failure, and they are often malnourished. </a:t>
            </a:r>
          </a:p>
          <a:p>
            <a:r>
              <a:rPr lang="en-US" sz="2400" dirty="0" smtClean="0">
                <a:latin typeface="Arial Narrow" pitchFamily="34" charset="0"/>
              </a:rPr>
              <a:t>The earliest of sign of growth failure is decreased height velocity, which can be present in up to 88% of </a:t>
            </a:r>
            <a:r>
              <a:rPr lang="en-US" sz="2400" dirty="0" err="1" smtClean="0">
                <a:latin typeface="Arial Narrow" pitchFamily="34" charset="0"/>
              </a:rPr>
              <a:t>prepubertal</a:t>
            </a:r>
            <a:r>
              <a:rPr lang="en-US" sz="2400" dirty="0" smtClean="0">
                <a:latin typeface="Arial Narrow" pitchFamily="34" charset="0"/>
              </a:rPr>
              <a:t> patients with </a:t>
            </a:r>
            <a:r>
              <a:rPr lang="en-US" sz="2400" dirty="0" err="1" smtClean="0">
                <a:latin typeface="Arial Narrow" pitchFamily="34" charset="0"/>
              </a:rPr>
              <a:t>Crohn</a:t>
            </a:r>
            <a:r>
              <a:rPr lang="en-US" sz="2400" dirty="0" smtClean="0">
                <a:latin typeface="Arial Narrow" pitchFamily="34" charset="0"/>
              </a:rPr>
              <a:t> disease and typically precedes symptoms. </a:t>
            </a:r>
          </a:p>
          <a:p>
            <a:r>
              <a:rPr lang="en-US" sz="2400" dirty="0" smtClean="0">
                <a:latin typeface="Arial Narrow" pitchFamily="34" charset="0"/>
              </a:rPr>
              <a:t>Children with </a:t>
            </a:r>
            <a:r>
              <a:rPr lang="en-US" sz="2400" dirty="0" err="1" smtClean="0">
                <a:latin typeface="Arial Narrow" pitchFamily="34" charset="0"/>
              </a:rPr>
              <a:t>Crohn</a:t>
            </a:r>
            <a:r>
              <a:rPr lang="en-US" sz="2400" dirty="0" smtClean="0">
                <a:latin typeface="Arial Narrow" pitchFamily="34" charset="0"/>
              </a:rPr>
              <a:t> disease often appear pale, with decreased energy level and poor appetite; the latter finding sometimes results from an association between meals and abdominal pain or diarrhea.</a:t>
            </a:r>
          </a:p>
          <a:p>
            <a:r>
              <a:rPr lang="en-US" sz="2400" dirty="0" smtClean="0">
                <a:latin typeface="Arial Narrow" pitchFamily="34" charset="0"/>
              </a:rPr>
              <a:t>There may be abdominal tenderness that is either diffuse or localized to the right lower quadrant.</a:t>
            </a:r>
            <a:endParaRPr lang="en-US" sz="2400" dirty="0">
              <a:latin typeface="Arial Narrow" pitchFamily="34" charset="0"/>
            </a:endParaRPr>
          </a:p>
        </p:txBody>
      </p:sp>
      <p:sp>
        <p:nvSpPr>
          <p:cNvPr id="4" name="Title 1"/>
          <p:cNvSpPr>
            <a:spLocks noGrp="1"/>
          </p:cNvSpPr>
          <p:nvPr>
            <p:ph type="title"/>
          </p:nvPr>
        </p:nvSpPr>
        <p:spPr>
          <a:xfrm>
            <a:off x="457200" y="381000"/>
            <a:ext cx="1752600" cy="457200"/>
          </a:xfrm>
        </p:spPr>
        <p:txBody>
          <a:bodyPr>
            <a:noAutofit/>
          </a:bodyPr>
          <a:lstStyle/>
          <a:p>
            <a:pPr algn="l"/>
            <a:r>
              <a:rPr lang="en-US" sz="2800" b="1" dirty="0" smtClean="0">
                <a:latin typeface="Arial Narrow" pitchFamily="34" charset="0"/>
              </a:rPr>
              <a:t>Diagnosis</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410200"/>
          </a:xfrm>
        </p:spPr>
        <p:txBody>
          <a:bodyPr>
            <a:normAutofit lnSpcReduction="10000"/>
          </a:bodyPr>
          <a:lstStyle/>
          <a:p>
            <a:r>
              <a:rPr lang="en-US" sz="2400" dirty="0" smtClean="0">
                <a:latin typeface="Arial Narrow" pitchFamily="34" charset="0"/>
              </a:rPr>
              <a:t>A complete blood cell count commonly demonstrates anemia, often with a component of iron deficiency. </a:t>
            </a:r>
          </a:p>
          <a:p>
            <a:r>
              <a:rPr lang="en-US" sz="2400" dirty="0" smtClean="0">
                <a:latin typeface="Arial Narrow" pitchFamily="34" charset="0"/>
              </a:rPr>
              <a:t>Although the erythrocyte sedimentation rate is often elevated, it may be normal; an elevated platelet count is common. </a:t>
            </a:r>
          </a:p>
          <a:p>
            <a:r>
              <a:rPr lang="en-US" sz="2400" dirty="0" smtClean="0">
                <a:latin typeface="Arial Narrow" pitchFamily="34" charset="0"/>
              </a:rPr>
              <a:t>The white blood cell count may be normal or mildly elevated. </a:t>
            </a:r>
          </a:p>
          <a:p>
            <a:r>
              <a:rPr lang="en-US" sz="2400" dirty="0" smtClean="0">
                <a:latin typeface="Arial Narrow" pitchFamily="34" charset="0"/>
              </a:rPr>
              <a:t>The serum albumin level may be low, indicating small bowel inflammation or protein-losing </a:t>
            </a:r>
            <a:r>
              <a:rPr lang="en-US" sz="2400" dirty="0" err="1" smtClean="0">
                <a:latin typeface="Arial Narrow" pitchFamily="34" charset="0"/>
              </a:rPr>
              <a:t>enteropathy</a:t>
            </a:r>
            <a:r>
              <a:rPr lang="en-US" sz="2400" dirty="0" smtClean="0">
                <a:latin typeface="Arial Narrow" pitchFamily="34" charset="0"/>
              </a:rPr>
              <a:t>. </a:t>
            </a:r>
          </a:p>
          <a:p>
            <a:r>
              <a:rPr lang="en-US" sz="2400" dirty="0" smtClean="0">
                <a:latin typeface="Arial Narrow" pitchFamily="34" charset="0"/>
              </a:rPr>
              <a:t>Fecal </a:t>
            </a:r>
            <a:r>
              <a:rPr lang="en-US" sz="2400" dirty="0" err="1" smtClean="0">
                <a:latin typeface="Arial Narrow" pitchFamily="34" charset="0"/>
              </a:rPr>
              <a:t>calprotectin</a:t>
            </a:r>
            <a:r>
              <a:rPr lang="en-US" sz="2400" dirty="0" smtClean="0">
                <a:latin typeface="Arial Narrow" pitchFamily="34" charset="0"/>
              </a:rPr>
              <a:t> or </a:t>
            </a:r>
            <a:r>
              <a:rPr lang="en-US" sz="2400" dirty="0" err="1" smtClean="0">
                <a:latin typeface="Arial Narrow" pitchFamily="34" charset="0"/>
              </a:rPr>
              <a:t>lactoferrin</a:t>
            </a:r>
            <a:r>
              <a:rPr lang="en-US" sz="2400" dirty="0" smtClean="0">
                <a:latin typeface="Arial Narrow" pitchFamily="34" charset="0"/>
              </a:rPr>
              <a:t> is often elevated.</a:t>
            </a:r>
          </a:p>
          <a:p>
            <a:r>
              <a:rPr lang="en-US" sz="2400" dirty="0" smtClean="0">
                <a:latin typeface="Arial Narrow" pitchFamily="34" charset="0"/>
              </a:rPr>
              <a:t>The small and large bowel and the upper GI tract should be examined by both endoscopic and radiologic studies in the child with suspected </a:t>
            </a:r>
            <a:r>
              <a:rPr lang="en-US" sz="2400" dirty="0" err="1" smtClean="0">
                <a:latin typeface="Arial Narrow" pitchFamily="34" charset="0"/>
              </a:rPr>
              <a:t>Crohn</a:t>
            </a:r>
            <a:r>
              <a:rPr lang="en-US" sz="2400" dirty="0" smtClean="0">
                <a:latin typeface="Arial Narrow" pitchFamily="34" charset="0"/>
              </a:rPr>
              <a:t> disease. </a:t>
            </a:r>
          </a:p>
          <a:p>
            <a:r>
              <a:rPr lang="en-US" sz="2400" dirty="0" err="1" smtClean="0">
                <a:latin typeface="Arial Narrow" pitchFamily="34" charset="0"/>
              </a:rPr>
              <a:t>Oesophago</a:t>
            </a:r>
            <a:r>
              <a:rPr lang="en-US" sz="2400" dirty="0" smtClean="0">
                <a:latin typeface="Arial Narrow" pitchFamily="34" charset="0"/>
              </a:rPr>
              <a:t>-gastro-</a:t>
            </a:r>
            <a:r>
              <a:rPr lang="en-US" sz="2400" dirty="0" err="1" smtClean="0">
                <a:latin typeface="Arial Narrow" pitchFamily="34" charset="0"/>
              </a:rPr>
              <a:t>duodenoscopy</a:t>
            </a:r>
            <a:r>
              <a:rPr lang="en-US" sz="2400" dirty="0" smtClean="0">
                <a:latin typeface="Arial Narrow" pitchFamily="34" charset="0"/>
              </a:rPr>
              <a:t> and </a:t>
            </a:r>
            <a:r>
              <a:rPr lang="en-US" sz="2400" dirty="0" err="1" smtClean="0">
                <a:latin typeface="Arial Narrow" pitchFamily="34" charset="0"/>
              </a:rPr>
              <a:t>ileo</a:t>
            </a:r>
            <a:r>
              <a:rPr lang="en-US" sz="2400" dirty="0" smtClean="0">
                <a:latin typeface="Arial Narrow" pitchFamily="34" charset="0"/>
              </a:rPr>
              <a:t>-colonoscopy should be performed to properly assess the upper GI tract, terminal ileum, and entire colon.</a:t>
            </a:r>
            <a:endParaRPr lang="en-US" sz="2400" dirty="0">
              <a:latin typeface="Arial Narrow" pitchFamily="34" charset="0"/>
            </a:endParaRPr>
          </a:p>
        </p:txBody>
      </p:sp>
      <p:sp>
        <p:nvSpPr>
          <p:cNvPr id="4" name="Title 1"/>
          <p:cNvSpPr>
            <a:spLocks noGrp="1"/>
          </p:cNvSpPr>
          <p:nvPr>
            <p:ph type="title"/>
          </p:nvPr>
        </p:nvSpPr>
        <p:spPr>
          <a:xfrm>
            <a:off x="457200" y="381000"/>
            <a:ext cx="1752600" cy="457200"/>
          </a:xfrm>
        </p:spPr>
        <p:txBody>
          <a:bodyPr>
            <a:noAutofit/>
          </a:bodyPr>
          <a:lstStyle/>
          <a:p>
            <a:pPr algn="l"/>
            <a:r>
              <a:rPr lang="en-US" sz="2800" b="1" dirty="0" smtClean="0">
                <a:latin typeface="Arial Narrow" pitchFamily="34" charset="0"/>
              </a:rPr>
              <a:t>Diagnosis</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sz="2400" b="1" dirty="0" smtClean="0">
                <a:latin typeface="Arial Narrow" pitchFamily="34" charset="0"/>
              </a:rPr>
              <a:t>Treatment </a:t>
            </a:r>
          </a:p>
          <a:p>
            <a:pPr>
              <a:buNone/>
            </a:pPr>
            <a:endParaRPr lang="en-US" sz="2400" dirty="0" smtClean="0">
              <a:latin typeface="Arial Narrow" pitchFamily="34" charset="0"/>
            </a:endParaRPr>
          </a:p>
          <a:p>
            <a:pPr>
              <a:buNone/>
            </a:pPr>
            <a:r>
              <a:rPr lang="en-US" sz="2400" dirty="0" smtClean="0">
                <a:latin typeface="Arial Narrow" pitchFamily="34" charset="0"/>
              </a:rPr>
              <a:t>?    </a:t>
            </a:r>
            <a:r>
              <a:rPr lang="en-US" sz="2400" dirty="0" err="1" smtClean="0">
                <a:latin typeface="Arial Narrow" pitchFamily="34" charset="0"/>
              </a:rPr>
              <a:t>Crohn</a:t>
            </a:r>
            <a:r>
              <a:rPr lang="en-US" sz="2400" dirty="0" smtClean="0">
                <a:latin typeface="Arial Narrow" pitchFamily="34" charset="0"/>
              </a:rPr>
              <a:t> disease cannot be cured by medical or surgical therapy</a:t>
            </a:r>
          </a:p>
          <a:p>
            <a:pPr>
              <a:buNone/>
            </a:pPr>
            <a:endParaRPr lang="en-US" sz="2400" dirty="0">
              <a:latin typeface="Arial Narrow" pitchFamily="34" charset="0"/>
            </a:endParaRPr>
          </a:p>
          <a:p>
            <a:pPr>
              <a:buNone/>
            </a:pPr>
            <a:r>
              <a:rPr lang="en-US" sz="2400" dirty="0" smtClean="0">
                <a:latin typeface="Arial Narrow" pitchFamily="34" charset="0"/>
              </a:rPr>
              <a:t>The aim of treatment is to relieve symptoms and prevent complications of chronic inflammation (anemia, growth failure), prevent relapse, minimize corticosteroid exposure, and, if possible, effect mucosal healing.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checkerboard(across)">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39000" y="5029200"/>
            <a:ext cx="1459054" cy="400110"/>
          </a:xfrm>
          <a:prstGeom prst="rect">
            <a:avLst/>
          </a:prstGeom>
          <a:noFill/>
        </p:spPr>
        <p:txBody>
          <a:bodyPr wrap="none" rtlCol="0">
            <a:spAutoFit/>
          </a:bodyPr>
          <a:lstStyle/>
          <a:p>
            <a:r>
              <a:rPr lang="en-US" sz="2000" b="1" dirty="0" smtClean="0"/>
              <a:t>THANK YOU</a:t>
            </a:r>
            <a:endParaRPr lang="en-U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3810000"/>
          </a:xfrm>
        </p:spPr>
        <p:txBody>
          <a:bodyPr>
            <a:normAutofit/>
          </a:bodyPr>
          <a:lstStyle/>
          <a:p>
            <a:r>
              <a:rPr lang="en-US" sz="2400" dirty="0" smtClean="0">
                <a:latin typeface="Arial Narrow" pitchFamily="34" charset="0"/>
              </a:rPr>
              <a:t>The term </a:t>
            </a:r>
            <a:r>
              <a:rPr lang="en-US" sz="2400" i="1" dirty="0" smtClean="0">
                <a:latin typeface="Arial Narrow" pitchFamily="34" charset="0"/>
              </a:rPr>
              <a:t>inflammatory bowel disease</a:t>
            </a:r>
            <a:r>
              <a:rPr lang="en-US" sz="2400" dirty="0" smtClean="0">
                <a:latin typeface="Arial Narrow" pitchFamily="34" charset="0"/>
              </a:rPr>
              <a:t> (IBD) is used to represent two distinctive disorders of idiopathic chronic intestinal inflammation: </a:t>
            </a:r>
            <a:r>
              <a:rPr lang="en-US" sz="2000" b="1" dirty="0" err="1" smtClean="0">
                <a:latin typeface="Arial Narrow" pitchFamily="34" charset="0"/>
              </a:rPr>
              <a:t>Crohn</a:t>
            </a:r>
            <a:r>
              <a:rPr lang="en-US" sz="2000" b="1" dirty="0" smtClean="0">
                <a:latin typeface="Arial Narrow" pitchFamily="34" charset="0"/>
              </a:rPr>
              <a:t> disease </a:t>
            </a:r>
            <a:r>
              <a:rPr lang="en-US" sz="2400" dirty="0" smtClean="0">
                <a:latin typeface="Arial Narrow" pitchFamily="34" charset="0"/>
              </a:rPr>
              <a:t>and ulcerative colitis. </a:t>
            </a:r>
          </a:p>
          <a:p>
            <a:r>
              <a:rPr lang="en-US" sz="2400" dirty="0" err="1" smtClean="0">
                <a:latin typeface="Arial Narrow" pitchFamily="34" charset="0"/>
              </a:rPr>
              <a:t>Crohn</a:t>
            </a:r>
            <a:r>
              <a:rPr lang="en-US" sz="2400" dirty="0" smtClean="0">
                <a:latin typeface="Arial Narrow" pitchFamily="34" charset="0"/>
              </a:rPr>
              <a:t> disease, an idiopathic, chronic inflammatory disorder of the bowel, involves any region of the alimentary tract from the mouth to the anus. </a:t>
            </a:r>
          </a:p>
          <a:p>
            <a:r>
              <a:rPr lang="en-US" sz="2400" dirty="0" smtClean="0">
                <a:latin typeface="Arial Narrow" pitchFamily="34" charset="0"/>
              </a:rPr>
              <a:t>Although there are many similarities between ulcerative colitis and </a:t>
            </a:r>
            <a:r>
              <a:rPr lang="en-US" sz="2400" dirty="0" err="1" smtClean="0">
                <a:latin typeface="Arial Narrow" pitchFamily="34" charset="0"/>
              </a:rPr>
              <a:t>Crohn</a:t>
            </a:r>
            <a:r>
              <a:rPr lang="en-US" sz="2400" dirty="0" smtClean="0">
                <a:latin typeface="Arial Narrow" pitchFamily="34" charset="0"/>
              </a:rPr>
              <a:t> disease, there are also major differences in the clinical course and distribution of the disease in the GI tract </a:t>
            </a:r>
            <a:endParaRPr lang="en-US" sz="2400" dirty="0">
              <a:latin typeface="Arial Narrow" pitchFamily="34" charset="0"/>
            </a:endParaRPr>
          </a:p>
        </p:txBody>
      </p:sp>
      <p:sp>
        <p:nvSpPr>
          <p:cNvPr id="2" name="Title 1"/>
          <p:cNvSpPr>
            <a:spLocks noGrp="1"/>
          </p:cNvSpPr>
          <p:nvPr>
            <p:ph type="title"/>
          </p:nvPr>
        </p:nvSpPr>
        <p:spPr>
          <a:xfrm>
            <a:off x="457200" y="533400"/>
            <a:ext cx="2209800" cy="457200"/>
          </a:xfrm>
        </p:spPr>
        <p:txBody>
          <a:bodyPr>
            <a:noAutofit/>
          </a:bodyPr>
          <a:lstStyle/>
          <a:p>
            <a:pPr algn="l"/>
            <a:r>
              <a:rPr lang="en-US" sz="2800" b="1" dirty="0" smtClean="0">
                <a:latin typeface="Arial Narrow" pitchFamily="34" charset="0"/>
              </a:rPr>
              <a:t>Introduction</a:t>
            </a:r>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Burrill_Bernard_Crohn.jpg"/>
          <p:cNvPicPr>
            <a:picLocks noGrp="1" noChangeAspect="1"/>
          </p:cNvPicPr>
          <p:nvPr>
            <p:ph idx="1"/>
          </p:nvPr>
        </p:nvPicPr>
        <p:blipFill>
          <a:blip r:embed="rId2"/>
          <a:stretch>
            <a:fillRect/>
          </a:stretch>
        </p:blipFill>
        <p:spPr>
          <a:xfrm>
            <a:off x="609600" y="1219200"/>
            <a:ext cx="2094185" cy="2275681"/>
          </a:xfrm>
        </p:spPr>
      </p:pic>
      <p:sp>
        <p:nvSpPr>
          <p:cNvPr id="4" name="Title 1"/>
          <p:cNvSpPr>
            <a:spLocks noGrp="1"/>
          </p:cNvSpPr>
          <p:nvPr>
            <p:ph type="title"/>
          </p:nvPr>
        </p:nvSpPr>
        <p:spPr>
          <a:xfrm>
            <a:off x="457200" y="304800"/>
            <a:ext cx="2209800" cy="457200"/>
          </a:xfrm>
        </p:spPr>
        <p:txBody>
          <a:bodyPr>
            <a:noAutofit/>
          </a:bodyPr>
          <a:lstStyle/>
          <a:p>
            <a:pPr algn="l"/>
            <a:r>
              <a:rPr lang="en-US" sz="2800" b="1" dirty="0" smtClean="0">
                <a:latin typeface="Arial Narrow" pitchFamily="34" charset="0"/>
              </a:rPr>
              <a:t>Introduction</a:t>
            </a:r>
            <a:endParaRPr lang="en-US" sz="2800" b="1" dirty="0">
              <a:latin typeface="Arial Narrow" pitchFamily="34" charset="0"/>
            </a:endParaRPr>
          </a:p>
        </p:txBody>
      </p:sp>
      <p:sp>
        <p:nvSpPr>
          <p:cNvPr id="6" name="TextBox 5"/>
          <p:cNvSpPr txBox="1"/>
          <p:nvPr/>
        </p:nvSpPr>
        <p:spPr>
          <a:xfrm>
            <a:off x="2667000" y="1752600"/>
            <a:ext cx="5410200" cy="1200329"/>
          </a:xfrm>
          <a:prstGeom prst="rect">
            <a:avLst/>
          </a:prstGeom>
          <a:noFill/>
        </p:spPr>
        <p:txBody>
          <a:bodyPr wrap="square" rtlCol="0">
            <a:spAutoFit/>
          </a:bodyPr>
          <a:lstStyle/>
          <a:p>
            <a:r>
              <a:rPr lang="en-US" sz="2400" b="1" dirty="0" err="1">
                <a:latin typeface="Arial Narrow" pitchFamily="34" charset="0"/>
              </a:rPr>
              <a:t>Burrill</a:t>
            </a:r>
            <a:r>
              <a:rPr lang="en-US" sz="2400" b="1" dirty="0">
                <a:latin typeface="Arial Narrow" pitchFamily="34" charset="0"/>
              </a:rPr>
              <a:t> Bernard </a:t>
            </a:r>
            <a:r>
              <a:rPr lang="en-US" sz="2400" b="1" dirty="0" err="1" smtClean="0">
                <a:latin typeface="Arial Narrow" pitchFamily="34" charset="0"/>
              </a:rPr>
              <a:t>Crohn</a:t>
            </a:r>
            <a:r>
              <a:rPr lang="en-US" sz="2400" b="1" dirty="0" smtClean="0">
                <a:latin typeface="Arial Narrow" pitchFamily="34" charset="0"/>
              </a:rPr>
              <a:t>, </a:t>
            </a:r>
            <a:r>
              <a:rPr lang="en-US" sz="2400" dirty="0" smtClean="0">
                <a:latin typeface="Arial Narrow" pitchFamily="34" charset="0"/>
              </a:rPr>
              <a:t>an </a:t>
            </a:r>
            <a:r>
              <a:rPr lang="en-US" sz="2400" dirty="0">
                <a:latin typeface="Arial Narrow" pitchFamily="34" charset="0"/>
              </a:rPr>
              <a:t>American </a:t>
            </a:r>
            <a:r>
              <a:rPr lang="en-US" sz="2400" dirty="0" smtClean="0">
                <a:latin typeface="Arial Narrow" pitchFamily="34" charset="0"/>
              </a:rPr>
              <a:t>Gastroenterologist, </a:t>
            </a:r>
            <a:r>
              <a:rPr lang="en-US" sz="2400" dirty="0">
                <a:latin typeface="Arial Narrow" pitchFamily="34" charset="0"/>
              </a:rPr>
              <a:t>made the first major advance to identify the </a:t>
            </a:r>
            <a:r>
              <a:rPr lang="en-US" sz="2400" dirty="0" smtClean="0">
                <a:latin typeface="Arial Narrow" pitchFamily="34" charset="0"/>
              </a:rPr>
              <a:t>disease.</a:t>
            </a:r>
            <a:endParaRPr lang="en-US" sz="2400" dirty="0">
              <a:latin typeface="Arial Narrow" pitchFamily="34" charset="0"/>
            </a:endParaRPr>
          </a:p>
        </p:txBody>
      </p:sp>
      <p:sp>
        <p:nvSpPr>
          <p:cNvPr id="7" name="TextBox 6"/>
          <p:cNvSpPr txBox="1"/>
          <p:nvPr/>
        </p:nvSpPr>
        <p:spPr>
          <a:xfrm>
            <a:off x="943966" y="3505200"/>
            <a:ext cx="1342034" cy="369332"/>
          </a:xfrm>
          <a:prstGeom prst="rect">
            <a:avLst/>
          </a:prstGeom>
          <a:noFill/>
        </p:spPr>
        <p:txBody>
          <a:bodyPr wrap="none" rtlCol="0">
            <a:spAutoFit/>
          </a:bodyPr>
          <a:lstStyle/>
          <a:p>
            <a:r>
              <a:rPr lang="en-US" dirty="0"/>
              <a:t>1884 – </a:t>
            </a:r>
            <a:r>
              <a:rPr lang="en-US" dirty="0" smtClean="0"/>
              <a:t>1983</a:t>
            </a:r>
            <a:endParaRPr lang="en-US" dirty="0"/>
          </a:p>
        </p:txBody>
      </p:sp>
      <p:sp>
        <p:nvSpPr>
          <p:cNvPr id="8" name="TextBox 7"/>
          <p:cNvSpPr txBox="1"/>
          <p:nvPr/>
        </p:nvSpPr>
        <p:spPr>
          <a:xfrm>
            <a:off x="1066800" y="4191000"/>
            <a:ext cx="7010400" cy="923330"/>
          </a:xfrm>
          <a:prstGeom prst="rect">
            <a:avLst/>
          </a:prstGeom>
          <a:noFill/>
        </p:spPr>
        <p:txBody>
          <a:bodyPr wrap="square" rtlCol="0">
            <a:spAutoFit/>
          </a:bodyPr>
          <a:lstStyle/>
          <a:p>
            <a:pPr algn="ctr"/>
            <a:r>
              <a:rPr lang="en-US" b="1" dirty="0" smtClean="0">
                <a:latin typeface="Arial Narrow" pitchFamily="34" charset="0"/>
              </a:rPr>
              <a:t>He, </a:t>
            </a:r>
            <a:r>
              <a:rPr lang="en-US" b="1" dirty="0">
                <a:latin typeface="Arial Narrow" pitchFamily="34" charset="0"/>
              </a:rPr>
              <a:t>in 1932, together with two colleagues at Mount Sinai Hospital in New York, described a series of patients with inflammation of the terminal ileum of the small intestine, the area most commonly affected by the illness.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43600"/>
          </a:xfrm>
        </p:spPr>
        <p:txBody>
          <a:bodyPr>
            <a:normAutofit lnSpcReduction="10000"/>
          </a:bodyPr>
          <a:lstStyle/>
          <a:p>
            <a:r>
              <a:rPr lang="en-US" sz="2400" dirty="0" smtClean="0">
                <a:latin typeface="Arial Narrow" pitchFamily="34" charset="0"/>
              </a:rPr>
              <a:t>Compared to adult-onset disease, pediatric </a:t>
            </a:r>
            <a:r>
              <a:rPr lang="en-US" sz="2400" dirty="0" err="1" smtClean="0">
                <a:latin typeface="Arial Narrow" pitchFamily="34" charset="0"/>
              </a:rPr>
              <a:t>Crohn</a:t>
            </a:r>
            <a:r>
              <a:rPr lang="en-US" sz="2400" dirty="0" smtClean="0">
                <a:latin typeface="Arial Narrow" pitchFamily="34" charset="0"/>
              </a:rPr>
              <a:t> disease is more likely to have extensive anatomic involvement. </a:t>
            </a:r>
          </a:p>
          <a:p>
            <a:r>
              <a:rPr lang="en-US" sz="2400" dirty="0" smtClean="0">
                <a:latin typeface="Arial Narrow" pitchFamily="34" charset="0"/>
              </a:rPr>
              <a:t>At initial presentation, </a:t>
            </a:r>
          </a:p>
          <a:p>
            <a:pPr lvl="1"/>
            <a:r>
              <a:rPr lang="en-US" sz="2000" dirty="0" smtClean="0">
                <a:latin typeface="Arial Narrow" pitchFamily="34" charset="0"/>
              </a:rPr>
              <a:t>&gt;50% of patients have disease that involves ileum and colon (</a:t>
            </a:r>
            <a:r>
              <a:rPr lang="en-US" sz="2000" dirty="0" err="1" smtClean="0">
                <a:latin typeface="Arial Narrow" pitchFamily="34" charset="0"/>
              </a:rPr>
              <a:t>ileocolitis</a:t>
            </a:r>
            <a:r>
              <a:rPr lang="en-US" sz="2000" dirty="0" smtClean="0">
                <a:latin typeface="Arial Narrow" pitchFamily="34" charset="0"/>
              </a:rPr>
              <a:t>), </a:t>
            </a:r>
          </a:p>
          <a:p>
            <a:pPr lvl="1"/>
            <a:r>
              <a:rPr lang="en-US" sz="2000" dirty="0" smtClean="0">
                <a:latin typeface="Arial Narrow" pitchFamily="34" charset="0"/>
              </a:rPr>
              <a:t>20% have exclusively colonic disease, and </a:t>
            </a:r>
          </a:p>
          <a:p>
            <a:pPr lvl="1"/>
            <a:r>
              <a:rPr lang="en-US" sz="2000" dirty="0" smtClean="0">
                <a:latin typeface="Arial Narrow" pitchFamily="34" charset="0"/>
              </a:rPr>
              <a:t>upper GI involvement (esophagus, stomach, duodenum) is seen in up to 30% of children. </a:t>
            </a:r>
          </a:p>
          <a:p>
            <a:r>
              <a:rPr lang="en-US" sz="2400" dirty="0" smtClean="0">
                <a:latin typeface="Arial Narrow" pitchFamily="34" charset="0"/>
              </a:rPr>
              <a:t>Isolated small bowel disease is much less common in the pediatric population compared to adults. Isolated colonic disease is common in children &lt;8 yr of age and may be indistinguishable from ulcerative colitis. Anatomic location of disease tends to extend over time in children.</a:t>
            </a:r>
          </a:p>
          <a:p>
            <a:r>
              <a:rPr lang="en-US" sz="2400" dirty="0" err="1" smtClean="0">
                <a:latin typeface="Arial Narrow" pitchFamily="34" charset="0"/>
              </a:rPr>
              <a:t>Crohn</a:t>
            </a:r>
            <a:r>
              <a:rPr lang="en-US" sz="2400" dirty="0" smtClean="0">
                <a:latin typeface="Arial Narrow" pitchFamily="34" charset="0"/>
              </a:rPr>
              <a:t> disease tends to have a bimodal age distribution, with the 1st peak beginning in the teenage years. The incidence of </a:t>
            </a:r>
            <a:r>
              <a:rPr lang="en-US" sz="2400" dirty="0" err="1" smtClean="0">
                <a:latin typeface="Arial Narrow" pitchFamily="34" charset="0"/>
              </a:rPr>
              <a:t>Crohn</a:t>
            </a:r>
            <a:r>
              <a:rPr lang="en-US" sz="2400" dirty="0" smtClean="0">
                <a:latin typeface="Arial Narrow" pitchFamily="34" charset="0"/>
              </a:rPr>
              <a:t> disease has been increasing, whereas that of ulcerative colitis has been stable.</a:t>
            </a:r>
          </a:p>
          <a:p>
            <a:endParaRPr lang="en-US" dirty="0"/>
          </a:p>
        </p:txBody>
      </p:sp>
      <p:sp>
        <p:nvSpPr>
          <p:cNvPr id="4" name="Title 1"/>
          <p:cNvSpPr>
            <a:spLocks noGrp="1"/>
          </p:cNvSpPr>
          <p:nvPr>
            <p:ph type="title"/>
          </p:nvPr>
        </p:nvSpPr>
        <p:spPr>
          <a:xfrm>
            <a:off x="457200" y="76200"/>
            <a:ext cx="2209800" cy="457200"/>
          </a:xfrm>
        </p:spPr>
        <p:txBody>
          <a:bodyPr>
            <a:noAutofit/>
          </a:bodyPr>
          <a:lstStyle/>
          <a:p>
            <a:pPr algn="l"/>
            <a:r>
              <a:rPr lang="en-US" sz="2800" b="1" dirty="0" smtClean="0">
                <a:latin typeface="Arial Narrow" pitchFamily="34" charset="0"/>
              </a:rPr>
              <a:t>Introduction</a:t>
            </a:r>
            <a:endParaRPr lang="en-US" sz="2800" b="1" dirty="0">
              <a:latin typeface="Arial Narrow"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458200" cy="6172200"/>
          </a:xfrm>
        </p:spPr>
        <p:txBody>
          <a:bodyPr>
            <a:normAutofit fontScale="92500" lnSpcReduction="10000"/>
          </a:bodyPr>
          <a:lstStyle/>
          <a:p>
            <a:r>
              <a:rPr lang="en-US" sz="2600" dirty="0" err="1" smtClean="0">
                <a:latin typeface="Arial Narrow" pitchFamily="34" charset="0"/>
              </a:rPr>
              <a:t>Crohn</a:t>
            </a:r>
            <a:r>
              <a:rPr lang="en-US" sz="2600" dirty="0" smtClean="0">
                <a:latin typeface="Arial Narrow" pitchFamily="34" charset="0"/>
              </a:rPr>
              <a:t> disease can be characterized as inflammatory, </a:t>
            </a:r>
            <a:r>
              <a:rPr lang="en-US" sz="2600" dirty="0" err="1" smtClean="0">
                <a:latin typeface="Arial Narrow" pitchFamily="34" charset="0"/>
              </a:rPr>
              <a:t>stricturing</a:t>
            </a:r>
            <a:r>
              <a:rPr lang="en-US" sz="2600" dirty="0" smtClean="0">
                <a:latin typeface="Arial Narrow" pitchFamily="34" charset="0"/>
              </a:rPr>
              <a:t>, or penetrating. </a:t>
            </a:r>
          </a:p>
          <a:p>
            <a:r>
              <a:rPr lang="en-US" sz="2600" dirty="0" smtClean="0">
                <a:latin typeface="Arial Narrow" pitchFamily="34" charset="0"/>
              </a:rPr>
              <a:t>Patients with small bowel disease are more likely to have an obstructive pattern (most commonly with right lower quadrant pain) characterized by fibro-</a:t>
            </a:r>
            <a:r>
              <a:rPr lang="en-US" sz="2600" dirty="0" err="1" smtClean="0">
                <a:latin typeface="Arial Narrow" pitchFamily="34" charset="0"/>
              </a:rPr>
              <a:t>stenosis</a:t>
            </a:r>
            <a:r>
              <a:rPr lang="en-US" sz="2600" dirty="0" smtClean="0">
                <a:latin typeface="Arial Narrow" pitchFamily="34" charset="0"/>
              </a:rPr>
              <a:t>, and those with colonic disease are more likely to have symptoms resulting from inflammation (</a:t>
            </a:r>
            <a:r>
              <a:rPr lang="en-US" sz="2600" dirty="0" err="1" smtClean="0">
                <a:latin typeface="Arial Narrow" pitchFamily="34" charset="0"/>
              </a:rPr>
              <a:t>diarrhoea</a:t>
            </a:r>
            <a:r>
              <a:rPr lang="en-US" sz="2600" dirty="0" smtClean="0">
                <a:latin typeface="Arial Narrow" pitchFamily="34" charset="0"/>
              </a:rPr>
              <a:t>, bleeding, cramping). </a:t>
            </a:r>
          </a:p>
          <a:p>
            <a:r>
              <a:rPr lang="en-US" sz="2600" dirty="0" smtClean="0">
                <a:latin typeface="Arial Narrow" pitchFamily="34" charset="0"/>
              </a:rPr>
              <a:t>Fever, malaise, and easy fatigability are common. </a:t>
            </a:r>
          </a:p>
          <a:p>
            <a:r>
              <a:rPr lang="en-US" sz="2600" dirty="0" smtClean="0">
                <a:latin typeface="Arial Narrow" pitchFamily="34" charset="0"/>
              </a:rPr>
              <a:t>Growth failure with delayed bone maturation and delayed sexual development can precede other symptoms by 1 or 2 yr and is at least twice as likely to occur with </a:t>
            </a:r>
            <a:r>
              <a:rPr lang="en-US" sz="2600" dirty="0" err="1" smtClean="0">
                <a:latin typeface="Arial Narrow" pitchFamily="34" charset="0"/>
              </a:rPr>
              <a:t>Crohn</a:t>
            </a:r>
            <a:r>
              <a:rPr lang="en-US" sz="2600" dirty="0" smtClean="0">
                <a:latin typeface="Arial Narrow" pitchFamily="34" charset="0"/>
              </a:rPr>
              <a:t> disease as with ulcerative colitis.</a:t>
            </a:r>
          </a:p>
          <a:p>
            <a:r>
              <a:rPr lang="en-US" sz="2600" dirty="0" smtClean="0">
                <a:latin typeface="Arial Narrow" pitchFamily="34" charset="0"/>
              </a:rPr>
              <a:t>Children can present with growth failure as the only manifestation of </a:t>
            </a:r>
            <a:r>
              <a:rPr lang="en-US" sz="2600" dirty="0" err="1" smtClean="0">
                <a:latin typeface="Arial Narrow" pitchFamily="34" charset="0"/>
              </a:rPr>
              <a:t>Crohn</a:t>
            </a:r>
            <a:r>
              <a:rPr lang="en-US" sz="2600" dirty="0" smtClean="0">
                <a:latin typeface="Arial Narrow" pitchFamily="34" charset="0"/>
              </a:rPr>
              <a:t> disease. </a:t>
            </a:r>
          </a:p>
          <a:p>
            <a:r>
              <a:rPr lang="en-US" sz="2600" dirty="0" smtClean="0">
                <a:latin typeface="Arial Narrow" pitchFamily="34" charset="0"/>
              </a:rPr>
              <a:t>Causes of growth failure include inadequate caloric intake, suboptimal absorption or excessive loss of nutrients, the effects of chronic inflammation on bone metabolism and appetite, and the use of corticosteroids during treatment.</a:t>
            </a:r>
            <a:endParaRPr lang="en-US" sz="2600" dirty="0">
              <a:latin typeface="Arial Narrow" pitchFamily="34" charset="0"/>
            </a:endParaRPr>
          </a:p>
        </p:txBody>
      </p:sp>
      <p:sp>
        <p:nvSpPr>
          <p:cNvPr id="4" name="Title 1"/>
          <p:cNvSpPr>
            <a:spLocks noGrp="1"/>
          </p:cNvSpPr>
          <p:nvPr>
            <p:ph type="title"/>
          </p:nvPr>
        </p:nvSpPr>
        <p:spPr>
          <a:xfrm>
            <a:off x="457200" y="76200"/>
            <a:ext cx="3276600" cy="457200"/>
          </a:xfrm>
        </p:spPr>
        <p:txBody>
          <a:bodyPr>
            <a:noAutofit/>
          </a:bodyPr>
          <a:lstStyle/>
          <a:p>
            <a:pPr algn="l"/>
            <a:r>
              <a:rPr lang="en-US" sz="2800" b="1" dirty="0" smtClean="0">
                <a:latin typeface="Arial Narrow" pitchFamily="34" charset="0"/>
              </a:rPr>
              <a:t>Clinical manifestation</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029200"/>
          </a:xfrm>
        </p:spPr>
        <p:txBody>
          <a:bodyPr>
            <a:normAutofit/>
          </a:bodyPr>
          <a:lstStyle/>
          <a:p>
            <a:r>
              <a:rPr lang="en-US" sz="2400" dirty="0" smtClean="0">
                <a:latin typeface="Arial Narrow" pitchFamily="34" charset="0"/>
              </a:rPr>
              <a:t>Primary or secondary amenorrhea and pubertal delay are common.</a:t>
            </a:r>
          </a:p>
          <a:p>
            <a:r>
              <a:rPr lang="en-US" sz="2400" dirty="0" smtClean="0">
                <a:latin typeface="Arial Narrow" pitchFamily="34" charset="0"/>
              </a:rPr>
              <a:t>In contrast to ulcerative colitis, </a:t>
            </a:r>
            <a:r>
              <a:rPr lang="en-US" sz="2400" dirty="0" err="1" smtClean="0">
                <a:latin typeface="Arial Narrow" pitchFamily="34" charset="0"/>
              </a:rPr>
              <a:t>perianal</a:t>
            </a:r>
            <a:r>
              <a:rPr lang="en-US" sz="2400" dirty="0" smtClean="0">
                <a:latin typeface="Arial Narrow" pitchFamily="34" charset="0"/>
              </a:rPr>
              <a:t> disease is common (tags, fistula, abscess). </a:t>
            </a:r>
          </a:p>
          <a:p>
            <a:r>
              <a:rPr lang="en-US" sz="2400" dirty="0" smtClean="0">
                <a:latin typeface="Arial Narrow" pitchFamily="34" charset="0"/>
              </a:rPr>
              <a:t>Gastric or duodenal involvement may be associated with recurrent vomiting and </a:t>
            </a:r>
            <a:r>
              <a:rPr lang="en-US" sz="2400" dirty="0" err="1" smtClean="0">
                <a:latin typeface="Arial Narrow" pitchFamily="34" charset="0"/>
              </a:rPr>
              <a:t>epigastric</a:t>
            </a:r>
            <a:r>
              <a:rPr lang="en-US" sz="2400" dirty="0" smtClean="0">
                <a:latin typeface="Arial Narrow" pitchFamily="34" charset="0"/>
              </a:rPr>
              <a:t> pain. </a:t>
            </a:r>
          </a:p>
          <a:p>
            <a:r>
              <a:rPr lang="en-US" sz="2400" dirty="0" smtClean="0">
                <a:latin typeface="Arial Narrow" pitchFamily="34" charset="0"/>
              </a:rPr>
              <a:t>Partial small bowel obstruction, usually secondary to narrowing of the bowel lumen from inflammation or stricture, can cause symptoms of cramping abdominal pain (especially with meals), </a:t>
            </a:r>
            <a:r>
              <a:rPr lang="en-US" sz="2400" dirty="0" err="1" smtClean="0">
                <a:latin typeface="Arial Narrow" pitchFamily="34" charset="0"/>
              </a:rPr>
              <a:t>borborygmus</a:t>
            </a:r>
            <a:r>
              <a:rPr lang="en-US" sz="2400" dirty="0" smtClean="0">
                <a:latin typeface="Arial Narrow" pitchFamily="34" charset="0"/>
              </a:rPr>
              <a:t>, and intermittent abdominal distention. </a:t>
            </a:r>
          </a:p>
          <a:p>
            <a:r>
              <a:rPr lang="en-US" sz="2400" dirty="0" smtClean="0">
                <a:latin typeface="Arial Narrow" pitchFamily="34" charset="0"/>
              </a:rPr>
              <a:t>Stricture should be suspected if the child notes relief of symptoms in association with a sudden sensation of gurgling of intestinal contents through a localized region of the abdomen.</a:t>
            </a:r>
            <a:endParaRPr lang="en-US" sz="2400" dirty="0">
              <a:latin typeface="Arial Narrow" pitchFamily="34" charset="0"/>
            </a:endParaRPr>
          </a:p>
        </p:txBody>
      </p:sp>
      <p:sp>
        <p:nvSpPr>
          <p:cNvPr id="4" name="Title 1"/>
          <p:cNvSpPr>
            <a:spLocks noGrp="1"/>
          </p:cNvSpPr>
          <p:nvPr>
            <p:ph type="title"/>
          </p:nvPr>
        </p:nvSpPr>
        <p:spPr>
          <a:xfrm>
            <a:off x="457200" y="76200"/>
            <a:ext cx="3276600" cy="457200"/>
          </a:xfrm>
        </p:spPr>
        <p:txBody>
          <a:bodyPr>
            <a:noAutofit/>
          </a:bodyPr>
          <a:lstStyle/>
          <a:p>
            <a:pPr algn="l"/>
            <a:r>
              <a:rPr lang="en-US" sz="2800" b="1" dirty="0" smtClean="0">
                <a:latin typeface="Arial Narrow" pitchFamily="34" charset="0"/>
              </a:rPr>
              <a:t>Clinical manifestation</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267200"/>
          </a:xfrm>
        </p:spPr>
        <p:txBody>
          <a:bodyPr>
            <a:normAutofit/>
          </a:bodyPr>
          <a:lstStyle/>
          <a:p>
            <a:r>
              <a:rPr lang="en-US" sz="2400" dirty="0" err="1" smtClean="0">
                <a:latin typeface="Arial Narrow" pitchFamily="34" charset="0"/>
              </a:rPr>
              <a:t>Extraintestinal</a:t>
            </a:r>
            <a:r>
              <a:rPr lang="en-US" sz="2400" dirty="0" smtClean="0">
                <a:latin typeface="Arial Narrow" pitchFamily="34" charset="0"/>
              </a:rPr>
              <a:t> manifestations occur more commonly with </a:t>
            </a:r>
            <a:r>
              <a:rPr lang="en-US" sz="2400" dirty="0" err="1" smtClean="0">
                <a:latin typeface="Arial Narrow" pitchFamily="34" charset="0"/>
              </a:rPr>
              <a:t>Crohn</a:t>
            </a:r>
            <a:r>
              <a:rPr lang="en-US" sz="2400" dirty="0" smtClean="0">
                <a:latin typeface="Arial Narrow" pitchFamily="34" charset="0"/>
              </a:rPr>
              <a:t> disease than with ulcerative colitis; those that are especially associated with </a:t>
            </a:r>
            <a:r>
              <a:rPr lang="en-US" sz="2400" dirty="0" err="1" smtClean="0">
                <a:latin typeface="Arial Narrow" pitchFamily="34" charset="0"/>
              </a:rPr>
              <a:t>Crohn</a:t>
            </a:r>
            <a:r>
              <a:rPr lang="en-US" sz="2400" dirty="0" smtClean="0">
                <a:latin typeface="Arial Narrow" pitchFamily="34" charset="0"/>
              </a:rPr>
              <a:t> disease include oral </a:t>
            </a:r>
            <a:r>
              <a:rPr lang="en-US" sz="2400" dirty="0" err="1" smtClean="0">
                <a:latin typeface="Arial Narrow" pitchFamily="34" charset="0"/>
              </a:rPr>
              <a:t>aphthous</a:t>
            </a:r>
            <a:r>
              <a:rPr lang="en-US" sz="2400" dirty="0" smtClean="0">
                <a:latin typeface="Arial Narrow" pitchFamily="34" charset="0"/>
              </a:rPr>
              <a:t> ulcers, peripheral arthritis, </a:t>
            </a:r>
            <a:r>
              <a:rPr lang="en-US" sz="2400" dirty="0" err="1" smtClean="0">
                <a:latin typeface="Arial Narrow" pitchFamily="34" charset="0"/>
              </a:rPr>
              <a:t>erythema</a:t>
            </a:r>
            <a:r>
              <a:rPr lang="en-US" sz="2400" dirty="0" smtClean="0">
                <a:latin typeface="Arial Narrow" pitchFamily="34" charset="0"/>
              </a:rPr>
              <a:t> </a:t>
            </a:r>
            <a:r>
              <a:rPr lang="en-US" sz="2400" dirty="0" err="1" smtClean="0">
                <a:latin typeface="Arial Narrow" pitchFamily="34" charset="0"/>
              </a:rPr>
              <a:t>nodosum</a:t>
            </a:r>
            <a:r>
              <a:rPr lang="en-US" sz="2400" dirty="0" smtClean="0">
                <a:latin typeface="Arial Narrow" pitchFamily="34" charset="0"/>
              </a:rPr>
              <a:t>, digital clubbing, </a:t>
            </a:r>
            <a:r>
              <a:rPr lang="en-US" sz="2400" dirty="0" err="1" smtClean="0">
                <a:latin typeface="Arial Narrow" pitchFamily="34" charset="0"/>
              </a:rPr>
              <a:t>episcleritis</a:t>
            </a:r>
            <a:r>
              <a:rPr lang="en-US" sz="2400" dirty="0" smtClean="0">
                <a:latin typeface="Arial Narrow" pitchFamily="34" charset="0"/>
              </a:rPr>
              <a:t>, renal stones (uric acid, oxalate), and gallstones. </a:t>
            </a:r>
          </a:p>
          <a:p>
            <a:r>
              <a:rPr lang="en-US" sz="2400" dirty="0" smtClean="0">
                <a:latin typeface="Arial Narrow" pitchFamily="34" charset="0"/>
              </a:rPr>
              <a:t>Any of the </a:t>
            </a:r>
            <a:r>
              <a:rPr lang="en-US" sz="2400" dirty="0" err="1" smtClean="0">
                <a:latin typeface="Arial Narrow" pitchFamily="34" charset="0"/>
              </a:rPr>
              <a:t>extraintestinal</a:t>
            </a:r>
            <a:r>
              <a:rPr lang="en-US" sz="2400" dirty="0" smtClean="0">
                <a:latin typeface="Arial Narrow" pitchFamily="34" charset="0"/>
              </a:rPr>
              <a:t> disorders as in IBD can occur with </a:t>
            </a:r>
            <a:r>
              <a:rPr lang="en-US" sz="2400" dirty="0" err="1" smtClean="0">
                <a:latin typeface="Arial Narrow" pitchFamily="34" charset="0"/>
              </a:rPr>
              <a:t>Crohn</a:t>
            </a:r>
            <a:r>
              <a:rPr lang="en-US" sz="2400" dirty="0" smtClean="0">
                <a:latin typeface="Arial Narrow" pitchFamily="34" charset="0"/>
              </a:rPr>
              <a:t> disease .</a:t>
            </a:r>
          </a:p>
          <a:p>
            <a:r>
              <a:rPr lang="en-US" sz="2400" dirty="0" smtClean="0">
                <a:latin typeface="Arial Narrow" pitchFamily="34" charset="0"/>
              </a:rPr>
              <a:t>The peripheral arthritis is non-deforming. The occurrence of </a:t>
            </a:r>
            <a:r>
              <a:rPr lang="en-US" sz="2400" dirty="0" err="1" smtClean="0">
                <a:latin typeface="Arial Narrow" pitchFamily="34" charset="0"/>
              </a:rPr>
              <a:t>extraintestinal</a:t>
            </a:r>
            <a:r>
              <a:rPr lang="en-US" sz="2400" dirty="0" smtClean="0">
                <a:latin typeface="Arial Narrow" pitchFamily="34" charset="0"/>
              </a:rPr>
              <a:t> manifestations usually correlates with the presence of colitis.</a:t>
            </a:r>
          </a:p>
          <a:p>
            <a:endParaRPr lang="en-US" dirty="0"/>
          </a:p>
        </p:txBody>
      </p:sp>
      <p:sp>
        <p:nvSpPr>
          <p:cNvPr id="4" name="Title 1"/>
          <p:cNvSpPr>
            <a:spLocks noGrp="1"/>
          </p:cNvSpPr>
          <p:nvPr>
            <p:ph type="title"/>
          </p:nvPr>
        </p:nvSpPr>
        <p:spPr>
          <a:xfrm>
            <a:off x="457200" y="76200"/>
            <a:ext cx="3276600" cy="457200"/>
          </a:xfrm>
        </p:spPr>
        <p:txBody>
          <a:bodyPr>
            <a:noAutofit/>
          </a:bodyPr>
          <a:lstStyle/>
          <a:p>
            <a:pPr algn="l"/>
            <a:r>
              <a:rPr lang="en-US" sz="2800" b="1" dirty="0" smtClean="0">
                <a:latin typeface="Arial Narrow" pitchFamily="34" charset="0"/>
              </a:rPr>
              <a:t>Clinical manifestation</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876800"/>
          </a:xfrm>
        </p:spPr>
        <p:txBody>
          <a:bodyPr>
            <a:normAutofit/>
          </a:bodyPr>
          <a:lstStyle/>
          <a:p>
            <a:r>
              <a:rPr lang="en-US" sz="2400" dirty="0" smtClean="0">
                <a:latin typeface="Arial Narrow" pitchFamily="34" charset="0"/>
              </a:rPr>
              <a:t>Extensive involvement of small bowel, especially in association with surgical resection, can lead to short bowel syndrome, which is rare in children. </a:t>
            </a:r>
          </a:p>
          <a:p>
            <a:r>
              <a:rPr lang="en-US" sz="2400" dirty="0" smtClean="0">
                <a:latin typeface="Arial Narrow" pitchFamily="34" charset="0"/>
              </a:rPr>
              <a:t>Complications of terminal </a:t>
            </a:r>
            <a:r>
              <a:rPr lang="en-US" sz="2400" dirty="0" err="1" smtClean="0">
                <a:latin typeface="Arial Narrow" pitchFamily="34" charset="0"/>
              </a:rPr>
              <a:t>ileal</a:t>
            </a:r>
            <a:r>
              <a:rPr lang="en-US" sz="2400" dirty="0" smtClean="0">
                <a:latin typeface="Arial Narrow" pitchFamily="34" charset="0"/>
              </a:rPr>
              <a:t> dysfunction or resection include bile acid </a:t>
            </a:r>
            <a:r>
              <a:rPr lang="en-US" sz="2400" dirty="0" err="1" smtClean="0">
                <a:latin typeface="Arial Narrow" pitchFamily="34" charset="0"/>
              </a:rPr>
              <a:t>malabsorption</a:t>
            </a:r>
            <a:r>
              <a:rPr lang="en-US" sz="2400" dirty="0" smtClean="0">
                <a:latin typeface="Arial Narrow" pitchFamily="34" charset="0"/>
              </a:rPr>
              <a:t> with secondary diarrhea and vitamin B</a:t>
            </a:r>
            <a:r>
              <a:rPr lang="en-US" sz="2400" baseline="-25000" dirty="0" smtClean="0">
                <a:latin typeface="Arial Narrow" pitchFamily="34" charset="0"/>
              </a:rPr>
              <a:t>12</a:t>
            </a:r>
            <a:r>
              <a:rPr lang="en-US" sz="2400" dirty="0" smtClean="0">
                <a:latin typeface="Arial Narrow" pitchFamily="34" charset="0"/>
              </a:rPr>
              <a:t> </a:t>
            </a:r>
            <a:r>
              <a:rPr lang="en-US" sz="2400" dirty="0" err="1" smtClean="0">
                <a:latin typeface="Arial Narrow" pitchFamily="34" charset="0"/>
              </a:rPr>
              <a:t>malabsorption</a:t>
            </a:r>
            <a:r>
              <a:rPr lang="en-US" sz="2400" dirty="0" smtClean="0">
                <a:latin typeface="Arial Narrow" pitchFamily="34" charset="0"/>
              </a:rPr>
              <a:t>. </a:t>
            </a:r>
          </a:p>
          <a:p>
            <a:r>
              <a:rPr lang="en-US" sz="2400" dirty="0" smtClean="0">
                <a:latin typeface="Arial Narrow" pitchFamily="34" charset="0"/>
              </a:rPr>
              <a:t>Chronic </a:t>
            </a:r>
            <a:r>
              <a:rPr lang="en-US" sz="2400" dirty="0" err="1" smtClean="0">
                <a:latin typeface="Arial Narrow" pitchFamily="34" charset="0"/>
              </a:rPr>
              <a:t>steatorrhea</a:t>
            </a:r>
            <a:r>
              <a:rPr lang="en-US" sz="2400" dirty="0" smtClean="0">
                <a:latin typeface="Arial Narrow" pitchFamily="34" charset="0"/>
              </a:rPr>
              <a:t> can lead to </a:t>
            </a:r>
            <a:r>
              <a:rPr lang="en-US" sz="2400" dirty="0" err="1" smtClean="0">
                <a:latin typeface="Arial Narrow" pitchFamily="34" charset="0"/>
              </a:rPr>
              <a:t>oxaluria</a:t>
            </a:r>
            <a:r>
              <a:rPr lang="en-US" sz="2400" dirty="0" smtClean="0">
                <a:latin typeface="Arial Narrow" pitchFamily="34" charset="0"/>
              </a:rPr>
              <a:t> with secondary renal stones.</a:t>
            </a:r>
          </a:p>
          <a:p>
            <a:r>
              <a:rPr lang="en-US" sz="2400" dirty="0" smtClean="0">
                <a:latin typeface="Arial Narrow" pitchFamily="34" charset="0"/>
              </a:rPr>
              <a:t>Increasing calcium intake can actually decrease the risk renal stones secondary to </a:t>
            </a:r>
            <a:r>
              <a:rPr lang="en-US" sz="2400" dirty="0" err="1" smtClean="0">
                <a:latin typeface="Arial Narrow" pitchFamily="34" charset="0"/>
              </a:rPr>
              <a:t>ileal</a:t>
            </a:r>
            <a:r>
              <a:rPr lang="en-US" sz="2400" dirty="0" smtClean="0">
                <a:latin typeface="Arial Narrow" pitchFamily="34" charset="0"/>
              </a:rPr>
              <a:t> inflammation. </a:t>
            </a:r>
          </a:p>
          <a:p>
            <a:r>
              <a:rPr lang="en-US" sz="2400" dirty="0" smtClean="0">
                <a:latin typeface="Arial Narrow" pitchFamily="34" charset="0"/>
              </a:rPr>
              <a:t>The risk of </a:t>
            </a:r>
            <a:r>
              <a:rPr lang="en-US" sz="2400" dirty="0" err="1" smtClean="0">
                <a:latin typeface="Arial Narrow" pitchFamily="34" charset="0"/>
              </a:rPr>
              <a:t>cholelithiasis</a:t>
            </a:r>
            <a:r>
              <a:rPr lang="en-US" sz="2400" dirty="0" smtClean="0">
                <a:latin typeface="Arial Narrow" pitchFamily="34" charset="0"/>
              </a:rPr>
              <a:t> is also increased secondary to bile acid depletion.</a:t>
            </a:r>
          </a:p>
          <a:p>
            <a:endParaRPr lang="en-US" dirty="0"/>
          </a:p>
        </p:txBody>
      </p:sp>
      <p:sp>
        <p:nvSpPr>
          <p:cNvPr id="4" name="Title 1"/>
          <p:cNvSpPr>
            <a:spLocks noGrp="1"/>
          </p:cNvSpPr>
          <p:nvPr>
            <p:ph type="title"/>
          </p:nvPr>
        </p:nvSpPr>
        <p:spPr>
          <a:xfrm>
            <a:off x="457200" y="76200"/>
            <a:ext cx="3276600" cy="457200"/>
          </a:xfrm>
        </p:spPr>
        <p:txBody>
          <a:bodyPr>
            <a:noAutofit/>
          </a:bodyPr>
          <a:lstStyle/>
          <a:p>
            <a:pPr algn="l"/>
            <a:r>
              <a:rPr lang="en-US" sz="2800" b="1" dirty="0" smtClean="0">
                <a:latin typeface="Arial Narrow" pitchFamily="34" charset="0"/>
              </a:rPr>
              <a:t>Clinical manifestation</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2286000"/>
          </a:xfrm>
        </p:spPr>
        <p:txBody>
          <a:bodyPr/>
          <a:lstStyle/>
          <a:p>
            <a:r>
              <a:rPr lang="en-US" sz="2400" dirty="0" smtClean="0">
                <a:latin typeface="Arial Narrow" pitchFamily="34" charset="0"/>
              </a:rPr>
              <a:t>A disorder with this diversity of manifestations can have a major impact on an affected child's lifestyle. </a:t>
            </a:r>
          </a:p>
          <a:p>
            <a:r>
              <a:rPr lang="en-US" sz="2400" dirty="0" smtClean="0">
                <a:latin typeface="Arial Narrow" pitchFamily="34" charset="0"/>
              </a:rPr>
              <a:t>Fortunately, the majority of children with </a:t>
            </a:r>
            <a:r>
              <a:rPr lang="en-US" sz="2400" dirty="0" err="1" smtClean="0">
                <a:latin typeface="Arial Narrow" pitchFamily="34" charset="0"/>
              </a:rPr>
              <a:t>Crohn</a:t>
            </a:r>
            <a:r>
              <a:rPr lang="en-US" sz="2400" dirty="0" smtClean="0">
                <a:latin typeface="Arial Narrow" pitchFamily="34" charset="0"/>
              </a:rPr>
              <a:t> disease are able to continue with their normal activities, having to limit activity only during periods of increased symptoms.</a:t>
            </a:r>
          </a:p>
          <a:p>
            <a:endParaRPr lang="en-US" dirty="0"/>
          </a:p>
        </p:txBody>
      </p:sp>
      <p:sp>
        <p:nvSpPr>
          <p:cNvPr id="4" name="Title 1"/>
          <p:cNvSpPr>
            <a:spLocks noGrp="1"/>
          </p:cNvSpPr>
          <p:nvPr>
            <p:ph type="title"/>
          </p:nvPr>
        </p:nvSpPr>
        <p:spPr>
          <a:xfrm>
            <a:off x="457200" y="76200"/>
            <a:ext cx="3276600" cy="457200"/>
          </a:xfrm>
        </p:spPr>
        <p:txBody>
          <a:bodyPr>
            <a:noAutofit/>
          </a:bodyPr>
          <a:lstStyle/>
          <a:p>
            <a:pPr algn="l"/>
            <a:r>
              <a:rPr lang="en-US" sz="2800" b="1" dirty="0" smtClean="0">
                <a:latin typeface="Arial Narrow" pitchFamily="34" charset="0"/>
              </a:rPr>
              <a:t>Clinical manifestation</a:t>
            </a:r>
            <a:endParaRPr lang="en-US" sz="2800" b="1" dirty="0">
              <a:latin typeface="Arial Narrow"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196</TotalTime>
  <Words>1199</Words>
  <Application>Microsoft Office PowerPoint</Application>
  <PresentationFormat>On-screen Show (4:3)</PresentationFormat>
  <Paragraphs>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Crohn Disease </vt:lpstr>
      <vt:lpstr>Introduction</vt:lpstr>
      <vt:lpstr>Introduction</vt:lpstr>
      <vt:lpstr>Introduction</vt:lpstr>
      <vt:lpstr>Clinical manifestation</vt:lpstr>
      <vt:lpstr>Clinical manifestation</vt:lpstr>
      <vt:lpstr>Clinical manifestation</vt:lpstr>
      <vt:lpstr>Clinical manifestation</vt:lpstr>
      <vt:lpstr>Clinical manifestation</vt:lpstr>
      <vt:lpstr>D. D.</vt:lpstr>
      <vt:lpstr>D. D.</vt:lpstr>
      <vt:lpstr>Diagnosis</vt:lpstr>
      <vt:lpstr>Diagnosis</vt:lpstr>
      <vt:lpstr>Diagnosis</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Crohn Disease</dc:title>
  <dc:creator>Dept. of Paediatrics</dc:creator>
  <cp:lastModifiedBy>New</cp:lastModifiedBy>
  <cp:revision>11</cp:revision>
  <dcterms:created xsi:type="dcterms:W3CDTF">2020-10-19T03:54:17Z</dcterms:created>
  <dcterms:modified xsi:type="dcterms:W3CDTF">2021-11-24T04:23:56Z</dcterms:modified>
</cp:coreProperties>
</file>